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2" r:id="rId1"/>
  </p:sldMasterIdLst>
  <p:notesMasterIdLst>
    <p:notesMasterId r:id="rId49"/>
  </p:notesMasterIdLst>
  <p:handoutMasterIdLst>
    <p:handoutMasterId r:id="rId50"/>
  </p:handoutMasterIdLst>
  <p:sldIdLst>
    <p:sldId id="381" r:id="rId2"/>
    <p:sldId id="383" r:id="rId3"/>
    <p:sldId id="384" r:id="rId4"/>
    <p:sldId id="352" r:id="rId5"/>
    <p:sldId id="354" r:id="rId6"/>
    <p:sldId id="351" r:id="rId7"/>
    <p:sldId id="356" r:id="rId8"/>
    <p:sldId id="355" r:id="rId9"/>
    <p:sldId id="357" r:id="rId10"/>
    <p:sldId id="353" r:id="rId11"/>
    <p:sldId id="386" r:id="rId12"/>
    <p:sldId id="387" r:id="rId13"/>
    <p:sldId id="358" r:id="rId14"/>
    <p:sldId id="388" r:id="rId15"/>
    <p:sldId id="256" r:id="rId16"/>
    <p:sldId id="359" r:id="rId17"/>
    <p:sldId id="360" r:id="rId18"/>
    <p:sldId id="361" r:id="rId19"/>
    <p:sldId id="362" r:id="rId20"/>
    <p:sldId id="363" r:id="rId21"/>
    <p:sldId id="364" r:id="rId22"/>
    <p:sldId id="365" r:id="rId23"/>
    <p:sldId id="366" r:id="rId24"/>
    <p:sldId id="367" r:id="rId25"/>
    <p:sldId id="368" r:id="rId26"/>
    <p:sldId id="369" r:id="rId27"/>
    <p:sldId id="370" r:id="rId28"/>
    <p:sldId id="304" r:id="rId29"/>
    <p:sldId id="371" r:id="rId30"/>
    <p:sldId id="372" r:id="rId31"/>
    <p:sldId id="382" r:id="rId32"/>
    <p:sldId id="385" r:id="rId33"/>
    <p:sldId id="350" r:id="rId34"/>
    <p:sldId id="373" r:id="rId35"/>
    <p:sldId id="374" r:id="rId36"/>
    <p:sldId id="329" r:id="rId37"/>
    <p:sldId id="380" r:id="rId38"/>
    <p:sldId id="375" r:id="rId39"/>
    <p:sldId id="376" r:id="rId40"/>
    <p:sldId id="377" r:id="rId41"/>
    <p:sldId id="378" r:id="rId42"/>
    <p:sldId id="379" r:id="rId43"/>
    <p:sldId id="342" r:id="rId44"/>
    <p:sldId id="344" r:id="rId45"/>
    <p:sldId id="345" r:id="rId46"/>
    <p:sldId id="302" r:id="rId47"/>
    <p:sldId id="271" r:id="rId48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71487C6-877D-46EF-92EE-AEB11A39442A}">
          <p14:sldIdLst>
            <p14:sldId id="381"/>
            <p14:sldId id="383"/>
            <p14:sldId id="384"/>
            <p14:sldId id="352"/>
            <p14:sldId id="354"/>
            <p14:sldId id="351"/>
            <p14:sldId id="356"/>
            <p14:sldId id="355"/>
            <p14:sldId id="357"/>
            <p14:sldId id="353"/>
            <p14:sldId id="386"/>
            <p14:sldId id="387"/>
            <p14:sldId id="358"/>
            <p14:sldId id="388"/>
            <p14:sldId id="256"/>
            <p14:sldId id="359"/>
            <p14:sldId id="360"/>
            <p14:sldId id="361"/>
            <p14:sldId id="362"/>
            <p14:sldId id="363"/>
            <p14:sldId id="364"/>
            <p14:sldId id="365"/>
            <p14:sldId id="366"/>
            <p14:sldId id="367"/>
            <p14:sldId id="368"/>
            <p14:sldId id="369"/>
            <p14:sldId id="370"/>
            <p14:sldId id="304"/>
            <p14:sldId id="371"/>
            <p14:sldId id="372"/>
            <p14:sldId id="382"/>
            <p14:sldId id="385"/>
            <p14:sldId id="350"/>
            <p14:sldId id="373"/>
            <p14:sldId id="374"/>
            <p14:sldId id="329"/>
            <p14:sldId id="380"/>
            <p14:sldId id="375"/>
            <p14:sldId id="376"/>
            <p14:sldId id="377"/>
            <p14:sldId id="378"/>
            <p14:sldId id="379"/>
            <p14:sldId id="342"/>
            <p14:sldId id="344"/>
            <p14:sldId id="345"/>
            <p14:sldId id="302"/>
            <p14:sldId id="27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7A"/>
    <a:srgbClr val="FFFFCC"/>
    <a:srgbClr val="F1F3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179" autoAdjust="0"/>
  </p:normalViewPr>
  <p:slideViewPr>
    <p:cSldViewPr>
      <p:cViewPr varScale="1">
        <p:scale>
          <a:sx n="60" d="100"/>
          <a:sy n="60" d="100"/>
        </p:scale>
        <p:origin x="-72" y="-10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75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90CD5E-8639-44B3-A523-4A2010F8EFAF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B9C94F-35EC-4F7A-8FE6-14546276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707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FA872A-5E60-4135-97C8-177FEE36F77C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2DB8A9-E389-4687-844C-FDB208924F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742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461B7E4-1F1A-4F81-900B-D4797695B0B5}" type="datetimeFigureOut">
              <a:rPr lang="ru-RU" smtClean="0"/>
              <a:t>25.08.2020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6D9815C-D337-4359-ACDA-4E737033233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feldjager.narod.ru/zgora2_files/rkka/116army/116army_1.ht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feldjager.narod.ru/zgora2_files/rkka/116army/116army_1.htm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archive.admoblkaluga.ru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archive.admoblkaluga.ru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archive.admoblkaluga.ru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311311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Основы поиска ретроспективной информации с применением современных технологий и оформление результатов исследований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60648"/>
            <a:ext cx="2232248" cy="3023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863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74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643192" cy="5637240"/>
          </a:xfrm>
        </p:spPr>
        <p:txBody>
          <a:bodyPr>
            <a:normAutofit lnSpcReduction="10000"/>
          </a:bodyPr>
          <a:lstStyle/>
          <a:p>
            <a:r>
              <a:rPr lang="ru-RU" altLang="ru-RU" u="sng" dirty="0"/>
              <a:t>Документ</a:t>
            </a:r>
            <a:r>
              <a:rPr lang="ru-RU" altLang="ru-RU" dirty="0"/>
              <a:t> – это результат закрепления информации о предметах объективной действительности и о мыслительной деятельности человека посредством письма, графики, фотографии или другим способом на любых носителях</a:t>
            </a:r>
          </a:p>
          <a:p>
            <a:r>
              <a:rPr lang="ru-RU" altLang="ru-RU" u="sng" dirty="0"/>
              <a:t>Архивный документ </a:t>
            </a:r>
            <a:r>
              <a:rPr lang="ru-RU" altLang="ru-RU" dirty="0"/>
              <a:t>– это ценный материальный носитель информации, сохраняемый или подлежащий сохранению в силу его значимости для общества или собственника. </a:t>
            </a:r>
          </a:p>
          <a:p>
            <a:r>
              <a:rPr lang="ru-RU" altLang="ru-RU" u="sng" dirty="0"/>
              <a:t>Архив</a:t>
            </a:r>
            <a:r>
              <a:rPr lang="ru-RU" altLang="ru-RU" dirty="0"/>
              <a:t> – учреждение, осуществляющее прием, хранение документов в целях использования ретроспективной информации в научных, народнохозяйственных, политических или иных целях.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819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020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r>
              <a:rPr lang="ru-RU" sz="2800" dirty="0" smtClean="0"/>
              <a:t>1. Определение </a:t>
            </a:r>
            <a:r>
              <a:rPr lang="ru-RU" sz="2800" dirty="0"/>
              <a:t>темы (предварительное)</a:t>
            </a:r>
          </a:p>
          <a:p>
            <a:pPr>
              <a:buNone/>
              <a:defRPr/>
            </a:pPr>
            <a:r>
              <a:rPr lang="ru-RU" sz="2800" dirty="0"/>
              <a:t>2. Историография вопроса</a:t>
            </a:r>
          </a:p>
          <a:p>
            <a:pPr>
              <a:buNone/>
              <a:defRPr/>
            </a:pPr>
            <a:r>
              <a:rPr lang="ru-RU" sz="2800" dirty="0"/>
              <a:t>3. Постановка цели и задач, уточнение темы</a:t>
            </a:r>
          </a:p>
          <a:p>
            <a:pPr>
              <a:buNone/>
              <a:defRPr/>
            </a:pPr>
            <a:r>
              <a:rPr lang="ru-RU" sz="2800" dirty="0"/>
              <a:t>4. Поиск исторических источников</a:t>
            </a:r>
          </a:p>
          <a:p>
            <a:pPr>
              <a:buNone/>
              <a:defRPr/>
            </a:pPr>
            <a:r>
              <a:rPr lang="ru-RU" sz="2800" dirty="0"/>
              <a:t>4.1. опубликованных</a:t>
            </a:r>
          </a:p>
          <a:p>
            <a:pPr>
              <a:buNone/>
              <a:defRPr/>
            </a:pPr>
            <a:r>
              <a:rPr lang="ru-RU" sz="2800" dirty="0"/>
              <a:t>4.2. неопубликованных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615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ru-RU" dirty="0" smtClean="0"/>
              <a:t>Структура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467600" cy="527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Введение</a:t>
            </a:r>
          </a:p>
          <a:p>
            <a:pPr marL="0" indent="0">
              <a:buNone/>
            </a:pPr>
            <a:r>
              <a:rPr lang="en-US" dirty="0" smtClean="0"/>
              <a:t>I</a:t>
            </a:r>
            <a:r>
              <a:rPr lang="ru-RU" dirty="0" smtClean="0"/>
              <a:t>. </a:t>
            </a:r>
          </a:p>
          <a:p>
            <a:pPr marL="0" indent="0">
              <a:buNone/>
            </a:pPr>
            <a:r>
              <a:rPr lang="ru-RU" dirty="0" smtClean="0"/>
              <a:t>1.1.</a:t>
            </a:r>
          </a:p>
          <a:p>
            <a:pPr marL="0" indent="0">
              <a:buNone/>
            </a:pPr>
            <a:r>
              <a:rPr lang="ru-RU" dirty="0" smtClean="0"/>
              <a:t>1.2.</a:t>
            </a:r>
          </a:p>
          <a:p>
            <a:pPr marL="0" indent="0">
              <a:buNone/>
            </a:pPr>
            <a:r>
              <a:rPr lang="en-US" dirty="0" smtClean="0"/>
              <a:t>II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2.1.</a:t>
            </a:r>
          </a:p>
          <a:p>
            <a:pPr marL="0" indent="0">
              <a:buNone/>
            </a:pPr>
            <a:r>
              <a:rPr lang="ru-RU" dirty="0" smtClean="0"/>
              <a:t>2.2.</a:t>
            </a:r>
          </a:p>
          <a:p>
            <a:pPr marL="0" indent="0">
              <a:buNone/>
            </a:pPr>
            <a:r>
              <a:rPr lang="ru-RU" dirty="0" smtClean="0"/>
              <a:t>2.3.</a:t>
            </a:r>
          </a:p>
          <a:p>
            <a:pPr marL="0" indent="0">
              <a:buNone/>
            </a:pPr>
            <a:r>
              <a:rPr lang="ru-RU" dirty="0" smtClean="0"/>
              <a:t>Заключение</a:t>
            </a:r>
          </a:p>
          <a:p>
            <a:pPr marL="0" indent="0">
              <a:buNone/>
            </a:pPr>
            <a:r>
              <a:rPr lang="ru-RU" dirty="0" smtClean="0"/>
              <a:t>Список источников и литературы</a:t>
            </a:r>
          </a:p>
          <a:p>
            <a:pPr marL="0" indent="0">
              <a:buNone/>
            </a:pPr>
            <a:r>
              <a:rPr lang="ru-RU" dirty="0" smtClean="0"/>
              <a:t>Приложение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088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Структура </a:t>
            </a:r>
            <a:r>
              <a:rPr lang="ru-RU" dirty="0" smtClean="0"/>
              <a:t>работы. Пример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764704"/>
            <a:ext cx="8507288" cy="6093296"/>
          </a:xfrm>
        </p:spPr>
      </p:pic>
    </p:spTree>
    <p:extLst>
      <p:ext uri="{BB962C8B-B14F-4D97-AF65-F5344CB8AC3E}">
        <p14:creationId xmlns:p14="http://schemas.microsoft.com/office/powerpoint/2010/main" val="60674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Структура работы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ВВЕДЕНИЕ </a:t>
            </a:r>
          </a:p>
          <a:p>
            <a:pPr marL="0" indent="0">
              <a:buNone/>
            </a:pPr>
            <a:r>
              <a:rPr lang="ru-RU" dirty="0" smtClean="0"/>
              <a:t>актуальность, </a:t>
            </a:r>
          </a:p>
          <a:p>
            <a:pPr marL="0" indent="0">
              <a:buNone/>
            </a:pPr>
            <a:r>
              <a:rPr lang="ru-RU" dirty="0" smtClean="0"/>
              <a:t>новизна, </a:t>
            </a:r>
          </a:p>
          <a:p>
            <a:pPr marL="0" indent="0">
              <a:buNone/>
            </a:pPr>
            <a:r>
              <a:rPr lang="ru-RU" dirty="0" smtClean="0"/>
              <a:t>цель, </a:t>
            </a:r>
          </a:p>
          <a:p>
            <a:pPr marL="0" indent="0">
              <a:buNone/>
            </a:pPr>
            <a:r>
              <a:rPr lang="ru-RU" dirty="0" smtClean="0"/>
              <a:t>задачи (выявить, проанализировать, охарактеризовать и </a:t>
            </a:r>
            <a:r>
              <a:rPr lang="ru-RU" dirty="0" err="1" smtClean="0"/>
              <a:t>т.д</a:t>
            </a:r>
            <a:r>
              <a:rPr lang="ru-RU" dirty="0" smtClean="0"/>
              <a:t>)</a:t>
            </a:r>
          </a:p>
          <a:p>
            <a:pPr marL="0" indent="0">
              <a:buNone/>
            </a:pPr>
            <a:r>
              <a:rPr lang="ru-RU" dirty="0" smtClean="0"/>
              <a:t>историография вопроса</a:t>
            </a:r>
          </a:p>
          <a:p>
            <a:pPr marL="0" indent="0">
              <a:buNone/>
            </a:pPr>
            <a:r>
              <a:rPr lang="ru-RU" dirty="0"/>
              <a:t>о</a:t>
            </a:r>
            <a:r>
              <a:rPr lang="ru-RU" dirty="0" smtClean="0"/>
              <a:t>бзор источников (какими документами и материалами пользовались, где они хранятся)</a:t>
            </a:r>
          </a:p>
          <a:p>
            <a:pPr marL="0" indent="0">
              <a:buNone/>
            </a:pPr>
            <a:r>
              <a:rPr lang="ru-RU" dirty="0" smtClean="0"/>
              <a:t>методы исследования, предмет, объект, </a:t>
            </a:r>
          </a:p>
          <a:p>
            <a:pPr marL="0" indent="0">
              <a:buNone/>
            </a:pPr>
            <a:r>
              <a:rPr lang="ru-RU" i="1" dirty="0" smtClean="0"/>
              <a:t>гипотеза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54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ru-RU" dirty="0" smtClean="0"/>
              <a:t>Пример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003232" cy="54932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/>
              <a:t>Цель</a:t>
            </a:r>
            <a:r>
              <a:rPr lang="ru-RU" dirty="0"/>
              <a:t> данной работы, опираясь на сохранившиеся в семейном архиве письма с фронта </a:t>
            </a:r>
            <a:r>
              <a:rPr lang="ru-RU" dirty="0" smtClean="0"/>
              <a:t>………..воссоздать </a:t>
            </a:r>
            <a:r>
              <a:rPr lang="ru-RU" dirty="0"/>
              <a:t>картину солдатской жизни начального периода Великой Отечественной войны.</a:t>
            </a:r>
          </a:p>
          <a:p>
            <a:pPr marL="0" indent="0">
              <a:buNone/>
            </a:pPr>
            <a:r>
              <a:rPr lang="ru-RU" dirty="0"/>
              <a:t>Достижение поставленной цели возможно на основе решения следующих </a:t>
            </a:r>
            <a:r>
              <a:rPr lang="ru-RU" b="1" dirty="0"/>
              <a:t>задач</a:t>
            </a:r>
            <a:r>
              <a:rPr lang="ru-RU" dirty="0"/>
              <a:t>:</a:t>
            </a:r>
          </a:p>
          <a:p>
            <a:pPr marL="0" indent="0">
              <a:buNone/>
            </a:pPr>
            <a:r>
              <a:rPr lang="ru-RU" dirty="0"/>
              <a:t>1) собрать и изучить документы о красноармейце </a:t>
            </a:r>
            <a:r>
              <a:rPr lang="ru-RU" dirty="0" smtClean="0"/>
              <a:t>……….(</a:t>
            </a:r>
            <a:r>
              <a:rPr lang="ru-RU" dirty="0"/>
              <a:t>в семейном архиве, в учреждениях, где он работал, в базе данных о погибших);</a:t>
            </a:r>
          </a:p>
          <a:p>
            <a:pPr marL="0" indent="0">
              <a:buNone/>
            </a:pPr>
            <a:r>
              <a:rPr lang="ru-RU" dirty="0"/>
              <a:t>2) воссоздать факты биографии; </a:t>
            </a:r>
          </a:p>
          <a:p>
            <a:pPr marL="0" indent="0">
              <a:buNone/>
            </a:pPr>
            <a:r>
              <a:rPr lang="ru-RU" dirty="0"/>
              <a:t>3) охарактеризовать начальный период Сталинградской битвы;</a:t>
            </a:r>
          </a:p>
          <a:p>
            <a:pPr marL="0" indent="0">
              <a:buNone/>
            </a:pPr>
            <a:r>
              <a:rPr lang="ru-RU" dirty="0"/>
              <a:t>4) описать фронтовую повседневность красноармейцев на основе писем </a:t>
            </a:r>
            <a:r>
              <a:rPr lang="ru-RU" dirty="0" smtClean="0"/>
              <a:t>…….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935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Структура работы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Заключение</a:t>
            </a:r>
          </a:p>
          <a:p>
            <a:pPr marL="0" indent="0">
              <a:buNone/>
            </a:pPr>
            <a:r>
              <a:rPr lang="ru-RU" dirty="0" smtClean="0"/>
              <a:t>(выводы,  к которым пришли, </a:t>
            </a:r>
          </a:p>
          <a:p>
            <a:pPr marL="0" indent="0">
              <a:buNone/>
            </a:pPr>
            <a:r>
              <a:rPr lang="ru-RU" dirty="0" smtClean="0"/>
              <a:t>отталкиваемся от задач: выявили, проанализировали, сопоставили…</a:t>
            </a:r>
          </a:p>
          <a:p>
            <a:pPr marL="0" indent="0">
              <a:buNone/>
            </a:pPr>
            <a:r>
              <a:rPr lang="ru-RU" dirty="0" smtClean="0"/>
              <a:t>Обязательно показать свое отношение)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306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Структура работы. Сноски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92696"/>
            <a:ext cx="7467600" cy="5760640"/>
          </a:xfrm>
        </p:spPr>
      </p:pic>
    </p:spTree>
    <p:extLst>
      <p:ext uri="{BB962C8B-B14F-4D97-AF65-F5344CB8AC3E}">
        <p14:creationId xmlns:p14="http://schemas.microsoft.com/office/powerpoint/2010/main" val="23965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261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Структура </a:t>
            </a:r>
            <a:r>
              <a:rPr lang="ru-RU" dirty="0" smtClean="0"/>
              <a:t>работы. </a:t>
            </a:r>
            <a:br>
              <a:rPr lang="ru-RU" dirty="0" smtClean="0"/>
            </a:br>
            <a:r>
              <a:rPr lang="ru-RU" dirty="0" smtClean="0"/>
              <a:t>Оформление сносок</a:t>
            </a:r>
            <a:br>
              <a:rPr lang="ru-RU" dirty="0" smtClean="0"/>
            </a:br>
            <a:r>
              <a:rPr lang="ru-RU" dirty="0" smtClean="0"/>
              <a:t>(подстрочные или концевые)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075240" cy="4873752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>
              <a:buNone/>
              <a:defRPr/>
            </a:pPr>
            <a:r>
              <a:rPr lang="ru-RU" dirty="0" smtClean="0"/>
              <a:t>Государственный </a:t>
            </a:r>
            <a:r>
              <a:rPr lang="ru-RU" dirty="0"/>
              <a:t>архив Калужской области (ГАКО). Ф. 32(Канцелярия калужского губернатора). Оп.2. Д. 18. Л. 4-6об., 7, 23 об.</a:t>
            </a:r>
          </a:p>
          <a:p>
            <a:pPr>
              <a:buNone/>
              <a:defRPr/>
            </a:pPr>
            <a:endParaRPr lang="ru-RU" dirty="0" smtClean="0"/>
          </a:p>
          <a:p>
            <a:pPr>
              <a:buNone/>
              <a:defRPr/>
            </a:pPr>
            <a:r>
              <a:rPr lang="ru-RU" dirty="0" smtClean="0"/>
              <a:t>Государственный </a:t>
            </a:r>
            <a:r>
              <a:rPr lang="ru-RU" dirty="0"/>
              <a:t>архив Калужской области (ГАКО). Ф. Р-26 (Калужский </a:t>
            </a:r>
            <a:r>
              <a:rPr lang="ru-RU" dirty="0" err="1"/>
              <a:t>губисполком</a:t>
            </a:r>
            <a:r>
              <a:rPr lang="ru-RU" dirty="0"/>
              <a:t>). Оп. 1. Д. 27. Л. 27-30, 35 об.</a:t>
            </a:r>
          </a:p>
          <a:p>
            <a:pPr marL="0" indent="0">
              <a:buNone/>
            </a:pPr>
            <a:endParaRPr lang="ru-RU" u="sng" dirty="0" smtClean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5161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Структура работы. </a:t>
            </a:r>
            <a:br>
              <a:rPr lang="ru-RU" dirty="0"/>
            </a:br>
            <a:r>
              <a:rPr lang="ru-RU" dirty="0"/>
              <a:t>Оформление сносок</a:t>
            </a:r>
            <a:br>
              <a:rPr lang="ru-RU" dirty="0"/>
            </a:br>
            <a:r>
              <a:rPr lang="ru-RU" dirty="0"/>
              <a:t>(подстрочные или концевые)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r>
              <a:rPr lang="ru-RU" dirty="0"/>
              <a:t>Государственный архив документов </a:t>
            </a:r>
            <a:r>
              <a:rPr lang="ru-RU" dirty="0" smtClean="0"/>
              <a:t>новейшей истории </a:t>
            </a:r>
            <a:r>
              <a:rPr lang="ru-RU" dirty="0"/>
              <a:t>Калужской области (ГАДНИКО). </a:t>
            </a:r>
            <a:endParaRPr lang="ru-RU" dirty="0" smtClean="0"/>
          </a:p>
          <a:p>
            <a:pPr>
              <a:buNone/>
              <a:defRPr/>
            </a:pPr>
            <a:r>
              <a:rPr lang="ru-RU" dirty="0" smtClean="0"/>
              <a:t>Ф.П-3508</a:t>
            </a:r>
            <a:r>
              <a:rPr lang="ru-RU" dirty="0"/>
              <a:t>. Оп.14. Д. 56. Л. 18-25 об.</a:t>
            </a:r>
          </a:p>
          <a:p>
            <a:pPr>
              <a:buNone/>
              <a:defRPr/>
            </a:pPr>
            <a:endParaRPr lang="ru-RU" dirty="0" smtClean="0"/>
          </a:p>
          <a:p>
            <a:pPr>
              <a:buNone/>
              <a:defRPr/>
            </a:pPr>
            <a:r>
              <a:rPr lang="ru-RU" dirty="0" smtClean="0"/>
              <a:t>Сокращенное </a:t>
            </a:r>
            <a:r>
              <a:rPr lang="ru-RU" dirty="0"/>
              <a:t>написание:</a:t>
            </a:r>
          </a:p>
          <a:p>
            <a:pPr>
              <a:buNone/>
              <a:defRPr/>
            </a:pPr>
            <a:r>
              <a:rPr lang="ru-RU" dirty="0"/>
              <a:t>ГАКО. Ф. 62. Оп. 1. Д. 18. Л. 15; </a:t>
            </a:r>
          </a:p>
          <a:p>
            <a:pPr>
              <a:buNone/>
              <a:defRPr/>
            </a:pPr>
            <a:r>
              <a:rPr lang="ru-RU" dirty="0" smtClean="0"/>
              <a:t>ГАДНИКО. </a:t>
            </a:r>
            <a:r>
              <a:rPr lang="ru-RU" dirty="0"/>
              <a:t>Оп. 1. Д. 56. Л. 14 об</a:t>
            </a:r>
            <a:r>
              <a:rPr lang="ru-RU" dirty="0" smtClean="0"/>
              <a:t>.</a:t>
            </a:r>
          </a:p>
          <a:p>
            <a:pPr>
              <a:buNone/>
              <a:defRPr/>
            </a:pPr>
            <a:endParaRPr lang="ru-RU" dirty="0" smtClean="0">
              <a:solidFill>
                <a:srgbClr val="002060"/>
              </a:solidFill>
              <a:hlinkClick r:id="rId2"/>
            </a:endParaRPr>
          </a:p>
          <a:p>
            <a:pPr>
              <a:buNone/>
              <a:defRPr/>
            </a:pPr>
            <a:r>
              <a:rPr lang="ru-RU" dirty="0" smtClean="0">
                <a:solidFill>
                  <a:srgbClr val="002060"/>
                </a:solidFill>
                <a:hlinkClick r:id="rId2"/>
              </a:rPr>
              <a:t>http</a:t>
            </a:r>
            <a:r>
              <a:rPr lang="ru-RU" dirty="0">
                <a:solidFill>
                  <a:srgbClr val="002060"/>
                </a:solidFill>
                <a:hlinkClick r:id="rId2"/>
              </a:rPr>
              <a:t>://feldjager.narod.ru/zgora2_files/rkka/116army/116army_1.htm</a:t>
            </a:r>
            <a:endParaRPr lang="ru-RU" dirty="0">
              <a:solidFill>
                <a:srgbClr val="002060"/>
              </a:solidFill>
            </a:endParaRPr>
          </a:p>
          <a:p>
            <a:pPr>
              <a:buNone/>
              <a:defRPr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612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/>
              <a:t>Структура работы.</a:t>
            </a:r>
            <a:br>
              <a:rPr lang="ru-RU" sz="2000" dirty="0"/>
            </a:br>
            <a:r>
              <a:rPr lang="ru-RU" sz="2000" dirty="0"/>
              <a:t> список источников и литературы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7467600" cy="55652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  <a:defRPr/>
            </a:pPr>
            <a:r>
              <a:rPr lang="en-US" sz="2800" dirty="0" smtClean="0"/>
              <a:t>I. </a:t>
            </a:r>
            <a:r>
              <a:rPr lang="ru-RU" sz="2800" dirty="0" smtClean="0"/>
              <a:t>Источники</a:t>
            </a:r>
            <a:endParaRPr lang="ru-RU" sz="2800" dirty="0"/>
          </a:p>
          <a:p>
            <a:pPr marL="0" indent="0" algn="ctr">
              <a:buNone/>
              <a:defRPr/>
            </a:pPr>
            <a:r>
              <a:rPr lang="en-US" sz="2800" dirty="0" smtClean="0"/>
              <a:t>1. </a:t>
            </a:r>
            <a:r>
              <a:rPr lang="ru-RU" sz="2800" dirty="0" smtClean="0"/>
              <a:t>Опубликованные</a:t>
            </a:r>
            <a:endParaRPr lang="en-US" sz="2800" dirty="0" smtClean="0"/>
          </a:p>
          <a:p>
            <a:pPr marL="0" indent="0" algn="ctr">
              <a:buNone/>
              <a:defRPr/>
            </a:pPr>
            <a:r>
              <a:rPr lang="en-US" sz="2000" dirty="0" smtClean="0"/>
              <a:t>(</a:t>
            </a:r>
            <a:r>
              <a:rPr lang="ru-RU" sz="2000" dirty="0" smtClean="0"/>
              <a:t>перечислить опубликованные документы)</a:t>
            </a:r>
            <a:endParaRPr lang="ru-RU" sz="2000" dirty="0"/>
          </a:p>
          <a:p>
            <a:pPr marL="0" indent="0" algn="ctr">
              <a:buNone/>
              <a:defRPr/>
            </a:pPr>
            <a:r>
              <a:rPr lang="ru-RU" sz="2800" dirty="0" smtClean="0"/>
              <a:t>2. Неопубликованные</a:t>
            </a:r>
            <a:endParaRPr lang="ru-RU" sz="2800" dirty="0"/>
          </a:p>
          <a:p>
            <a:pPr>
              <a:lnSpc>
                <a:spcPct val="90000"/>
              </a:lnSpc>
              <a:buNone/>
              <a:defRPr/>
            </a:pPr>
            <a:r>
              <a:rPr lang="ru-RU" dirty="0"/>
              <a:t>Государственный архив Российской </a:t>
            </a:r>
            <a:r>
              <a:rPr lang="ru-RU" dirty="0" smtClean="0"/>
              <a:t>Федерации. Ф</a:t>
            </a:r>
            <a:r>
              <a:rPr lang="ru-RU" dirty="0"/>
              <a:t>. 38. Оп.1. Д.1, 2-18; Оп. 2. Д. 34,78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/>
              <a:t>Государственный архив Калужской области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/>
              <a:t>Ф. 32. Оп. 1. Д. 18, Оп. 4. Д. 16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 smtClean="0"/>
              <a:t>Ф.Р-26</a:t>
            </a:r>
            <a:r>
              <a:rPr lang="ru-RU" dirty="0"/>
              <a:t>. Оп. 1. Д.56, 67, </a:t>
            </a:r>
            <a:r>
              <a:rPr lang="ru-RU" dirty="0" smtClean="0"/>
              <a:t>90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 smtClean="0"/>
              <a:t>Архивный отдел Боровского МО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 smtClean="0"/>
              <a:t>Ф. 2. Оп. 1. Д. 8.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 smtClean="0"/>
              <a:t>Музей школы №…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ru-RU" dirty="0"/>
              <a:t>Л</a:t>
            </a:r>
            <a:r>
              <a:rPr lang="ru-RU" dirty="0" smtClean="0"/>
              <a:t>ичный архив Сидорова Петра Васильевича, 1931 г. р. , проживающего….</a:t>
            </a:r>
            <a:endParaRPr lang="ru-RU" dirty="0"/>
          </a:p>
          <a:p>
            <a:pPr marL="812800" indent="-812800" algn="ctr">
              <a:buNone/>
              <a:defRPr/>
            </a:pPr>
            <a:r>
              <a:rPr lang="en-US" sz="2800" dirty="0" smtClean="0"/>
              <a:t>II</a:t>
            </a:r>
            <a:r>
              <a:rPr lang="ru-RU" sz="2800" dirty="0"/>
              <a:t>. </a:t>
            </a:r>
            <a:r>
              <a:rPr lang="ru-RU" sz="2800" dirty="0" err="1"/>
              <a:t>Литератрура</a:t>
            </a:r>
            <a:endParaRPr lang="ru-RU" sz="2800" dirty="0"/>
          </a:p>
          <a:p>
            <a:pPr marL="812800" indent="-812800" algn="ctr">
              <a:buNone/>
              <a:defRPr/>
            </a:pPr>
            <a:r>
              <a:rPr lang="ru-RU" sz="2600" dirty="0"/>
              <a:t>(по алфавиту авторов)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605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Структура работы.</a:t>
            </a:r>
            <a:br>
              <a:rPr lang="ru-RU" dirty="0" smtClean="0"/>
            </a:br>
            <a:r>
              <a:rPr lang="ru-RU" dirty="0" smtClean="0"/>
              <a:t> список источников и литературы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8147248" cy="5472608"/>
          </a:xfrm>
        </p:spPr>
      </p:pic>
    </p:spTree>
    <p:extLst>
      <p:ext uri="{BB962C8B-B14F-4D97-AF65-F5344CB8AC3E}">
        <p14:creationId xmlns:p14="http://schemas.microsoft.com/office/powerpoint/2010/main" val="93876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ru-RU" dirty="0" smtClean="0"/>
              <a:t>Приложение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836712"/>
            <a:ext cx="8075240" cy="5688632"/>
          </a:xfrm>
        </p:spPr>
      </p:pic>
    </p:spTree>
    <p:extLst>
      <p:ext uri="{BB962C8B-B14F-4D97-AF65-F5344CB8AC3E}">
        <p14:creationId xmlns:p14="http://schemas.microsoft.com/office/powerpoint/2010/main" val="27315861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1947" y="188640"/>
            <a:ext cx="6552728" cy="2088233"/>
          </a:xfrm>
        </p:spPr>
        <p:txBody>
          <a:bodyPr>
            <a:noAutofit/>
          </a:bodyPr>
          <a:lstStyle/>
          <a:p>
            <a:pPr algn="ctr"/>
            <a:r>
              <a:rPr lang="ru-RU" sz="3400" b="1" dirty="0" smtClean="0">
                <a:solidFill>
                  <a:srgbClr val="00467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400" b="1" dirty="0" smtClean="0">
                <a:solidFill>
                  <a:srgbClr val="00467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400" b="1" dirty="0" smtClean="0">
                <a:solidFill>
                  <a:srgbClr val="00467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архивное агентство</a:t>
            </a:r>
            <a:br>
              <a:rPr lang="ru-RU" sz="3400" b="1" dirty="0" smtClean="0">
                <a:solidFill>
                  <a:srgbClr val="00467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://www.rusarchives.ru/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400" b="1" dirty="0">
              <a:solidFill>
                <a:srgbClr val="00467A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97811" y="2996952"/>
            <a:ext cx="7776864" cy="3456384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4200" b="0" kern="1200" spc="-100" baseline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2600" b="1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7904" y="598063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633"/>
            <a:ext cx="8248147" cy="49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641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Архивные </a:t>
            </a:r>
            <a:r>
              <a:rPr lang="en-US" dirty="0" smtClean="0"/>
              <a:t>online </a:t>
            </a:r>
            <a:r>
              <a:rPr lang="ru-RU" dirty="0" smtClean="0"/>
              <a:t>проекты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84784"/>
            <a:ext cx="8075240" cy="5184576"/>
          </a:xfrm>
        </p:spPr>
      </p:pic>
    </p:spTree>
    <p:extLst>
      <p:ext uri="{BB962C8B-B14F-4D97-AF65-F5344CB8AC3E}">
        <p14:creationId xmlns:p14="http://schemas.microsoft.com/office/powerpoint/2010/main" val="429487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Архивные </a:t>
            </a:r>
            <a:r>
              <a:rPr lang="en-US" dirty="0"/>
              <a:t>online </a:t>
            </a:r>
            <a:r>
              <a:rPr lang="ru-RU" dirty="0"/>
              <a:t>проекты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84784"/>
            <a:ext cx="7787208" cy="5040560"/>
          </a:xfrm>
        </p:spPr>
      </p:pic>
    </p:spTree>
    <p:extLst>
      <p:ext uri="{BB962C8B-B14F-4D97-AF65-F5344CB8AC3E}">
        <p14:creationId xmlns:p14="http://schemas.microsoft.com/office/powerpoint/2010/main" val="397543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Архивные </a:t>
            </a:r>
            <a:r>
              <a:rPr lang="en-US" dirty="0"/>
              <a:t>online </a:t>
            </a:r>
            <a:r>
              <a:rPr lang="ru-RU" dirty="0"/>
              <a:t>проекты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84784"/>
            <a:ext cx="7931224" cy="5040560"/>
          </a:xfrm>
        </p:spPr>
      </p:pic>
    </p:spTree>
    <p:extLst>
      <p:ext uri="{BB962C8B-B14F-4D97-AF65-F5344CB8AC3E}">
        <p14:creationId xmlns:p14="http://schemas.microsoft.com/office/powerpoint/2010/main" val="372456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pPr algn="ctr"/>
            <a:r>
              <a:rPr lang="ru-RU" dirty="0"/>
              <a:t>Архивные </a:t>
            </a:r>
            <a:r>
              <a:rPr lang="en-US" dirty="0"/>
              <a:t>online </a:t>
            </a:r>
            <a:r>
              <a:rPr lang="ru-RU" dirty="0"/>
              <a:t>проекты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24744"/>
            <a:ext cx="8147248" cy="5400600"/>
          </a:xfrm>
        </p:spPr>
      </p:pic>
    </p:spTree>
    <p:extLst>
      <p:ext uri="{BB962C8B-B14F-4D97-AF65-F5344CB8AC3E}">
        <p14:creationId xmlns:p14="http://schemas.microsoft.com/office/powerpoint/2010/main" val="179401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ru-RU" dirty="0"/>
              <a:t>Архивные </a:t>
            </a:r>
            <a:r>
              <a:rPr lang="en-US" dirty="0"/>
              <a:t>online </a:t>
            </a:r>
            <a:r>
              <a:rPr lang="ru-RU" dirty="0"/>
              <a:t>проекты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764704"/>
            <a:ext cx="8147248" cy="5760640"/>
          </a:xfrm>
        </p:spPr>
      </p:pic>
    </p:spTree>
    <p:extLst>
      <p:ext uri="{BB962C8B-B14F-4D97-AF65-F5344CB8AC3E}">
        <p14:creationId xmlns:p14="http://schemas.microsoft.com/office/powerpoint/2010/main" val="412295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Архивные </a:t>
            </a:r>
            <a:r>
              <a:rPr lang="en-US" dirty="0"/>
              <a:t>online </a:t>
            </a:r>
            <a:r>
              <a:rPr lang="ru-RU" dirty="0"/>
              <a:t>проекты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08720"/>
            <a:ext cx="8219256" cy="5544616"/>
          </a:xfrm>
        </p:spPr>
      </p:pic>
    </p:spTree>
    <p:extLst>
      <p:ext uri="{BB962C8B-B14F-4D97-AF65-F5344CB8AC3E}">
        <p14:creationId xmlns:p14="http://schemas.microsoft.com/office/powerpoint/2010/main" val="337766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Архивные </a:t>
            </a:r>
            <a:r>
              <a:rPr lang="en-US" dirty="0"/>
              <a:t>online </a:t>
            </a:r>
            <a:r>
              <a:rPr lang="ru-RU" dirty="0"/>
              <a:t>проекты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08720"/>
            <a:ext cx="8579296" cy="5832648"/>
          </a:xfrm>
        </p:spPr>
      </p:pic>
    </p:spTree>
    <p:extLst>
      <p:ext uri="{BB962C8B-B14F-4D97-AF65-F5344CB8AC3E}">
        <p14:creationId xmlns:p14="http://schemas.microsoft.com/office/powerpoint/2010/main" val="147447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ru-RU" dirty="0"/>
              <a:t>Архивные </a:t>
            </a:r>
            <a:r>
              <a:rPr lang="en-US" dirty="0"/>
              <a:t>online </a:t>
            </a:r>
            <a:r>
              <a:rPr lang="ru-RU" dirty="0"/>
              <a:t>проекты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80728"/>
            <a:ext cx="7848872" cy="5588595"/>
          </a:xfrm>
        </p:spPr>
      </p:pic>
    </p:spTree>
    <p:extLst>
      <p:ext uri="{BB962C8B-B14F-4D97-AF65-F5344CB8AC3E}">
        <p14:creationId xmlns:p14="http://schemas.microsoft.com/office/powerpoint/2010/main" val="114759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1143000"/>
          </a:xfrm>
        </p:spPr>
        <p:txBody>
          <a:bodyPr/>
          <a:lstStyle/>
          <a:p>
            <a:pPr algn="ctr"/>
            <a:r>
              <a:rPr lang="ru-RU" dirty="0"/>
              <a:t>Архивные </a:t>
            </a:r>
            <a:r>
              <a:rPr lang="en-US" dirty="0"/>
              <a:t>online </a:t>
            </a:r>
            <a:r>
              <a:rPr lang="ru-RU" dirty="0"/>
              <a:t>проекты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12776"/>
            <a:ext cx="8075240" cy="5256584"/>
          </a:xfrm>
        </p:spPr>
      </p:pic>
    </p:spTree>
    <p:extLst>
      <p:ext uri="{BB962C8B-B14F-4D97-AF65-F5344CB8AC3E}">
        <p14:creationId xmlns:p14="http://schemas.microsoft.com/office/powerpoint/2010/main" val="307158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ru-RU" dirty="0" smtClean="0"/>
              <a:t>Федеральные архивы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08720"/>
            <a:ext cx="8003232" cy="5616624"/>
          </a:xfrm>
        </p:spPr>
      </p:pic>
    </p:spTree>
    <p:extLst>
      <p:ext uri="{BB962C8B-B14F-4D97-AF65-F5344CB8AC3E}">
        <p14:creationId xmlns:p14="http://schemas.microsoft.com/office/powerpoint/2010/main" val="201008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ru-RU" dirty="0" smtClean="0"/>
              <a:t>Архивы субъектов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836712"/>
            <a:ext cx="8075240" cy="5616624"/>
          </a:xfrm>
        </p:spPr>
      </p:pic>
    </p:spTree>
    <p:extLst>
      <p:ext uri="{BB962C8B-B14F-4D97-AF65-F5344CB8AC3E}">
        <p14:creationId xmlns:p14="http://schemas.microsoft.com/office/powerpoint/2010/main" val="74428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Архивы Калужской области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764704"/>
            <a:ext cx="8075240" cy="5760640"/>
          </a:xfrm>
        </p:spPr>
      </p:pic>
    </p:spTree>
    <p:extLst>
      <p:ext uri="{BB962C8B-B14F-4D97-AF65-F5344CB8AC3E}">
        <p14:creationId xmlns:p14="http://schemas.microsoft.com/office/powerpoint/2010/main" val="217231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436497"/>
              </p:ext>
            </p:extLst>
          </p:nvPr>
        </p:nvGraphicFramePr>
        <p:xfrm>
          <a:off x="251520" y="1772816"/>
          <a:ext cx="8352928" cy="33123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{3C2FFA5D-87B4-456A-9821-1D502468CF0F}</a:tableStyleId>
              </a:tblPr>
              <a:tblGrid>
                <a:gridCol w="1328326"/>
                <a:gridCol w="1416718"/>
                <a:gridCol w="1320142"/>
                <a:gridCol w="1416718"/>
                <a:gridCol w="1430864"/>
                <a:gridCol w="1440160"/>
              </a:tblGrid>
              <a:tr h="576064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архивы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Муниципальные архивы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90952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1 868 313,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713 154,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</a:t>
                      </a:r>
                      <a:r>
                        <a:rPr lang="ru-RU" sz="18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581 467,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555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бумажных носителях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спец. носителях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(кино, фото, фоно и др.)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бумажных носителях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спец. носителях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(кино, фото, фоно и др.)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бумажных носителях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8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спец. носителях 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(кино, фото, фоно и др.)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42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1 819 144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49 169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695 110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18 044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514 254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67 213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документов (ед. хр.), хранимых архивными  учреждениями Калужской области</a:t>
            </a:r>
            <a:br>
              <a:rPr lang="ru-RU" sz="28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01.01.2020</a:t>
            </a:r>
            <a:endParaRPr lang="ru-RU" sz="2800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46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36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Структура архивной службы </a:t>
            </a:r>
            <a:br>
              <a:rPr lang="ru-RU" dirty="0" smtClean="0"/>
            </a:br>
            <a:r>
              <a:rPr lang="ru-RU" dirty="0" smtClean="0"/>
              <a:t>Калужской области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900" b="1" dirty="0" smtClean="0"/>
              <a:t>Управление по делам архивов </a:t>
            </a:r>
            <a:r>
              <a:rPr lang="ru-RU" sz="2600" dirty="0" smtClean="0"/>
              <a:t>(орган исполнительной власти уполномоченный в области архивного дела)</a:t>
            </a:r>
          </a:p>
          <a:p>
            <a:pPr marL="1165225" indent="1165225">
              <a:buNone/>
            </a:pPr>
            <a:endParaRPr lang="ru-RU" dirty="0" smtClean="0"/>
          </a:p>
          <a:p>
            <a:pPr marL="1165225" indent="0">
              <a:buNone/>
            </a:pPr>
            <a:r>
              <a:rPr lang="ru-RU" b="1" dirty="0" smtClean="0"/>
              <a:t>ГКУ </a:t>
            </a:r>
            <a:r>
              <a:rPr lang="ru-RU" b="1" dirty="0"/>
              <a:t>«Государственный архив Калужской области</a:t>
            </a:r>
            <a:r>
              <a:rPr lang="ru-RU" b="1" dirty="0" smtClean="0"/>
              <a:t>»</a:t>
            </a:r>
          </a:p>
          <a:p>
            <a:pPr marL="1165225" indent="0">
              <a:buNone/>
            </a:pPr>
            <a:r>
              <a:rPr lang="ru-RU" dirty="0" smtClean="0"/>
              <a:t>ул</a:t>
            </a:r>
            <a:r>
              <a:rPr lang="ru-RU" dirty="0"/>
              <a:t>. Баррикад, </a:t>
            </a:r>
            <a:r>
              <a:rPr lang="ru-RU" dirty="0" smtClean="0"/>
              <a:t>172, </a:t>
            </a:r>
          </a:p>
          <a:p>
            <a:pPr marL="1165225" indent="0">
              <a:buNone/>
            </a:pPr>
            <a:r>
              <a:rPr lang="ru-RU" dirty="0" smtClean="0"/>
              <a:t>с </a:t>
            </a:r>
            <a:r>
              <a:rPr lang="en-US" dirty="0"/>
              <a:t>XVIII</a:t>
            </a:r>
            <a:r>
              <a:rPr lang="ru-RU" dirty="0"/>
              <a:t> в. по настоящее время</a:t>
            </a:r>
            <a:r>
              <a:rPr lang="ru-RU" dirty="0" smtClean="0"/>
              <a:t>.</a:t>
            </a:r>
            <a:endParaRPr lang="ru-RU" dirty="0"/>
          </a:p>
          <a:p>
            <a:pPr marL="1165225" indent="0">
              <a:buNone/>
            </a:pPr>
            <a:endParaRPr lang="ru-RU" b="1" dirty="0" smtClean="0"/>
          </a:p>
          <a:p>
            <a:pPr marL="1165225" indent="0">
              <a:buNone/>
            </a:pPr>
            <a:r>
              <a:rPr lang="ru-RU" b="1" dirty="0" smtClean="0"/>
              <a:t>ГКУ </a:t>
            </a:r>
            <a:r>
              <a:rPr lang="ru-RU" b="1" dirty="0"/>
              <a:t>«Государственный архив документов новейшей истории Калужской области», </a:t>
            </a:r>
            <a:endParaRPr lang="ru-RU" b="1" dirty="0" smtClean="0"/>
          </a:p>
          <a:p>
            <a:pPr marL="1165225" indent="0">
              <a:buNone/>
            </a:pPr>
            <a:r>
              <a:rPr lang="ru-RU" dirty="0" smtClean="0"/>
              <a:t>ул</a:t>
            </a:r>
            <a:r>
              <a:rPr lang="ru-RU" dirty="0"/>
              <a:t>. Кирова, 72, </a:t>
            </a:r>
            <a:endParaRPr lang="ru-RU" dirty="0" smtClean="0"/>
          </a:p>
          <a:p>
            <a:pPr marL="1165225" indent="0">
              <a:buNone/>
            </a:pPr>
            <a:r>
              <a:rPr lang="ru-RU" dirty="0" smtClean="0"/>
              <a:t>с </a:t>
            </a:r>
            <a:r>
              <a:rPr lang="ru-RU" dirty="0"/>
              <a:t>1918 г. по настоящее время.</a:t>
            </a:r>
          </a:p>
          <a:p>
            <a:pPr marL="1165225" indent="0">
              <a:buNone/>
            </a:pPr>
            <a:endParaRPr lang="ru-RU" dirty="0"/>
          </a:p>
          <a:p>
            <a:pPr marL="1165225" indent="0">
              <a:buNone/>
            </a:pPr>
            <a:r>
              <a:rPr lang="ru-RU" b="1" dirty="0" smtClean="0"/>
              <a:t>ГКУ </a:t>
            </a:r>
            <a:r>
              <a:rPr lang="ru-RU" b="1" dirty="0"/>
              <a:t>«Государственный архив документов по личному составу Калужской </a:t>
            </a:r>
            <a:r>
              <a:rPr lang="ru-RU" b="1" dirty="0" smtClean="0"/>
              <a:t>области» </a:t>
            </a:r>
          </a:p>
          <a:p>
            <a:pPr marL="1165225" indent="0">
              <a:buNone/>
            </a:pPr>
            <a:r>
              <a:rPr lang="ru-RU" dirty="0" smtClean="0"/>
              <a:t>ул</a:t>
            </a:r>
            <a:r>
              <a:rPr lang="ru-RU" dirty="0"/>
              <a:t>. Пушкина, </a:t>
            </a:r>
            <a:r>
              <a:rPr lang="ru-RU" dirty="0" smtClean="0"/>
              <a:t>4,</a:t>
            </a:r>
          </a:p>
          <a:p>
            <a:pPr marL="1165225" indent="0">
              <a:buNone/>
            </a:pPr>
            <a:r>
              <a:rPr lang="ru-RU" dirty="0" smtClean="0"/>
              <a:t>1970-е </a:t>
            </a:r>
            <a:r>
              <a:rPr lang="ru-RU" dirty="0"/>
              <a:t>гг. по настоящее время.</a:t>
            </a:r>
          </a:p>
          <a:p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683568" y="1988840"/>
            <a:ext cx="1080120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83568" y="1988840"/>
            <a:ext cx="936104" cy="24482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11560" y="1988840"/>
            <a:ext cx="1008112" cy="37444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28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Архивы муниципальных образований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Муниципальное </a:t>
            </a:r>
            <a:r>
              <a:rPr lang="ru-RU" dirty="0"/>
              <a:t>казенное учреждение «Муниципальный архив г. Калуги», </a:t>
            </a:r>
            <a:r>
              <a:rPr lang="ru-RU" dirty="0" smtClean="0"/>
              <a:t>ул</a:t>
            </a:r>
            <a:r>
              <a:rPr lang="ru-RU" dirty="0"/>
              <a:t>. Баумана, 26а. </a:t>
            </a:r>
          </a:p>
          <a:p>
            <a:pPr marL="0" indent="0">
              <a:buNone/>
            </a:pPr>
            <a:r>
              <a:rPr lang="ru-RU" dirty="0" err="1"/>
              <a:t>Обнинский</a:t>
            </a:r>
            <a:r>
              <a:rPr lang="ru-RU" dirty="0"/>
              <a:t> городской архив Администрации города Обнинска.</a:t>
            </a:r>
          </a:p>
          <a:p>
            <a:pPr marL="0" indent="0">
              <a:buNone/>
            </a:pPr>
            <a:r>
              <a:rPr lang="ru-RU" u="sng" dirty="0"/>
              <a:t>Архивные отделы</a:t>
            </a:r>
            <a:r>
              <a:rPr lang="ru-RU" dirty="0"/>
              <a:t> администраций муниципальных образований (</a:t>
            </a:r>
            <a:r>
              <a:rPr lang="ru-RU" dirty="0" err="1"/>
              <a:t>Бабынинский</a:t>
            </a:r>
            <a:r>
              <a:rPr lang="ru-RU" dirty="0"/>
              <a:t>, Боровский, Дзержинский, Жуковский, </a:t>
            </a:r>
            <a:r>
              <a:rPr lang="ru-RU" dirty="0" err="1"/>
              <a:t>Износковский</a:t>
            </a:r>
            <a:r>
              <a:rPr lang="ru-RU" dirty="0"/>
              <a:t>, </a:t>
            </a:r>
            <a:r>
              <a:rPr lang="ru-RU" dirty="0" err="1"/>
              <a:t>Козельский</a:t>
            </a:r>
            <a:r>
              <a:rPr lang="ru-RU" dirty="0"/>
              <a:t>, Куйбышевский, </a:t>
            </a:r>
            <a:r>
              <a:rPr lang="ru-RU" dirty="0" err="1"/>
              <a:t>Людиновский</a:t>
            </a:r>
            <a:r>
              <a:rPr lang="ru-RU" dirty="0"/>
              <a:t>, </a:t>
            </a:r>
            <a:r>
              <a:rPr lang="ru-RU" dirty="0" err="1"/>
              <a:t>Малоярославецкий</a:t>
            </a:r>
            <a:r>
              <a:rPr lang="ru-RU" dirty="0"/>
              <a:t>, </a:t>
            </a:r>
            <a:r>
              <a:rPr lang="ru-RU" dirty="0" err="1"/>
              <a:t>Мещовский</a:t>
            </a:r>
            <a:r>
              <a:rPr lang="ru-RU" dirty="0"/>
              <a:t>, </a:t>
            </a:r>
            <a:r>
              <a:rPr lang="ru-RU" dirty="0" err="1"/>
              <a:t>Перемышльский</a:t>
            </a:r>
            <a:r>
              <a:rPr lang="ru-RU" dirty="0"/>
              <a:t>, </a:t>
            </a:r>
            <a:r>
              <a:rPr lang="ru-RU" dirty="0" err="1"/>
              <a:t>Сухиничский</a:t>
            </a:r>
            <a:r>
              <a:rPr lang="ru-RU" dirty="0"/>
              <a:t>, Тарусский, Ульяновский, </a:t>
            </a:r>
            <a:r>
              <a:rPr lang="ru-RU" dirty="0" err="1"/>
              <a:t>Хвастовичский</a:t>
            </a:r>
            <a:r>
              <a:rPr lang="ru-RU" dirty="0"/>
              <a:t> районы);</a:t>
            </a:r>
          </a:p>
          <a:p>
            <a:pPr marL="0" indent="0">
              <a:buNone/>
            </a:pPr>
            <a:r>
              <a:rPr lang="ru-RU" u="sng" dirty="0"/>
              <a:t>Отделы</a:t>
            </a:r>
            <a:r>
              <a:rPr lang="ru-RU" dirty="0"/>
              <a:t>: организационно-контрольной, архивной работы и взаимодействия с поселениями (Барятинский, Кировский), организационно-контрольной работы и информационно-коммуникационных технологий (</a:t>
            </a:r>
            <a:r>
              <a:rPr lang="ru-RU" dirty="0" err="1"/>
              <a:t>Думиничский</a:t>
            </a:r>
            <a:r>
              <a:rPr lang="ru-RU" dirty="0"/>
              <a:t>); правового обеспечения и архивной работы (Жиздринский, Медынский), ЗАГС и архивной работы (Мосальский, Спас-</a:t>
            </a:r>
            <a:r>
              <a:rPr lang="ru-RU" dirty="0" err="1"/>
              <a:t>Деменский</a:t>
            </a:r>
            <a:r>
              <a:rPr lang="ru-RU" dirty="0"/>
              <a:t>, Юхновский), организационно-контрольной и кадровой работы (</a:t>
            </a:r>
            <a:r>
              <a:rPr lang="ru-RU" dirty="0" err="1"/>
              <a:t>Ферзиковский</a:t>
            </a:r>
            <a:r>
              <a:rPr lang="ru-RU" dirty="0"/>
              <a:t>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92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Алгоритм поиска информации по генеалогии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Выявление и сбор сведений у родных и близких (даты жизни, место рождения и проживания, социальное происхождение)</a:t>
            </a:r>
          </a:p>
          <a:p>
            <a:r>
              <a:rPr lang="ru-RU" dirty="0" smtClean="0"/>
              <a:t>Семейные архивы (документы, фотографии, воспоминания, дневники, трудовые книжки, наградные документы и т.д.)</a:t>
            </a:r>
          </a:p>
          <a:p>
            <a:r>
              <a:rPr lang="ru-RU" dirty="0" smtClean="0"/>
              <a:t>Обращение к ресурсам Интернет</a:t>
            </a:r>
          </a:p>
          <a:p>
            <a:r>
              <a:rPr lang="ru-RU" dirty="0" smtClean="0"/>
              <a:t>Составление примерной родословной схемы</a:t>
            </a:r>
          </a:p>
          <a:p>
            <a:r>
              <a:rPr lang="ru-RU" dirty="0" smtClean="0"/>
              <a:t>Обращение в архивы (метрические книги, исповедные ведомости, послужные списки, ревизские сказки – перепись населения, личные дела  и т.д.)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116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Схема работы в архиве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  <a:defRPr/>
            </a:pPr>
            <a:r>
              <a:rPr lang="ru-RU" sz="2800" dirty="0"/>
              <a:t>Выбор архива, в который нужно обратиться</a:t>
            </a:r>
          </a:p>
          <a:p>
            <a:pPr marL="609600" indent="-609600">
              <a:buFontTx/>
              <a:buAutoNum type="arabicPeriod"/>
              <a:defRPr/>
            </a:pPr>
            <a:r>
              <a:rPr lang="ru-RU" sz="2800" dirty="0"/>
              <a:t>Подготовка письма</a:t>
            </a:r>
          </a:p>
          <a:p>
            <a:pPr marL="609600" indent="-609600">
              <a:buFontTx/>
              <a:buAutoNum type="arabicPeriod"/>
              <a:defRPr/>
            </a:pPr>
            <a:r>
              <a:rPr lang="ru-RU" sz="2800" dirty="0"/>
              <a:t>Работа с путеводителем (справочником) по фондам</a:t>
            </a:r>
          </a:p>
          <a:p>
            <a:pPr marL="609600" indent="-609600">
              <a:buFontTx/>
              <a:buAutoNum type="arabicPeriod"/>
              <a:defRPr/>
            </a:pPr>
            <a:r>
              <a:rPr lang="ru-RU" sz="2800" dirty="0"/>
              <a:t>Работа с описями</a:t>
            </a:r>
          </a:p>
          <a:p>
            <a:pPr marL="609600" indent="-609600">
              <a:buFontTx/>
              <a:buAutoNum type="arabicPeriod"/>
              <a:defRPr/>
            </a:pPr>
            <a:r>
              <a:rPr lang="ru-RU" sz="2800" dirty="0"/>
              <a:t>Работа с архивными документами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314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r>
              <a:rPr lang="ru-RU" sz="2000" dirty="0"/>
              <a:t>Сайт архивной службы Калужской области</a:t>
            </a:r>
            <a:br>
              <a:rPr lang="ru-RU" sz="2000" dirty="0"/>
            </a:br>
            <a:r>
              <a:rPr lang="en-US" sz="2200" dirty="0" smtClean="0">
                <a:hlinkClick r:id="rId2"/>
              </a:rPr>
              <a:t>http</a:t>
            </a:r>
            <a:r>
              <a:rPr lang="en-US" sz="2200" dirty="0">
                <a:hlinkClick r:id="rId2"/>
              </a:rPr>
              <a:t>://archive.admoblkaluga.ru</a:t>
            </a:r>
            <a:r>
              <a:rPr lang="en-US" sz="2200" dirty="0" smtClean="0">
                <a:hlinkClick r:id="rId2"/>
              </a:rPr>
              <a:t>/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96752"/>
            <a:ext cx="8003232" cy="5256584"/>
          </a:xfrm>
        </p:spPr>
      </p:pic>
    </p:spTree>
    <p:extLst>
      <p:ext uri="{BB962C8B-B14F-4D97-AF65-F5344CB8AC3E}">
        <p14:creationId xmlns:p14="http://schemas.microsoft.com/office/powerpoint/2010/main" val="261944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46760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hlinkClick r:id="rId2"/>
              </a:rPr>
              <a:t/>
            </a:r>
            <a:br>
              <a:rPr lang="ru-RU" dirty="0">
                <a:hlinkClick r:id="rId2"/>
              </a:rPr>
            </a:br>
            <a:r>
              <a:rPr lang="ru-RU" dirty="0" smtClean="0"/>
              <a:t>Сайт архивной службы Калужской области</a:t>
            </a:r>
            <a:r>
              <a:rPr lang="ru-RU" dirty="0"/>
              <a:t/>
            </a:r>
            <a:br>
              <a:rPr lang="ru-RU" dirty="0"/>
            </a:br>
            <a:r>
              <a:rPr lang="en-US" dirty="0">
                <a:hlinkClick r:id="rId2"/>
              </a:rPr>
              <a:t>http://archive.admoblkaluga.ru/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58100"/>
            <a:ext cx="7704856" cy="5039252"/>
          </a:xfrm>
        </p:spPr>
      </p:pic>
    </p:spTree>
    <p:extLst>
      <p:ext uri="{BB962C8B-B14F-4D97-AF65-F5344CB8AC3E}">
        <p14:creationId xmlns:p14="http://schemas.microsoft.com/office/powerpoint/2010/main" val="40444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/>
              <a:t>Сайт архивной службы Калужской области</a:t>
            </a:r>
            <a:br>
              <a:rPr lang="ru-RU" sz="2400" dirty="0"/>
            </a:br>
            <a:r>
              <a:rPr lang="en-US" sz="2400" dirty="0">
                <a:hlinkClick r:id="rId2"/>
              </a:rPr>
              <a:t>http://archive.admoblkaluga.ru/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7467600" cy="4580483"/>
          </a:xfrm>
        </p:spPr>
      </p:pic>
    </p:spTree>
    <p:extLst>
      <p:ext uri="{BB962C8B-B14F-4D97-AF65-F5344CB8AC3E}">
        <p14:creationId xmlns:p14="http://schemas.microsoft.com/office/powerpoint/2010/main" val="229491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lotnikova\Documents\Фото\29.01.2018 (оцифровка)\IMG_46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14324"/>
            <a:ext cx="4428492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lotnikova\Documents\Фото\29.01.2018 (оцифровка)\IMG_46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479311"/>
            <a:ext cx="4464496" cy="29763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lotnikova\Documents\Фото\29.01.2018 (оцифровка)\IMG_46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6" y="414324"/>
            <a:ext cx="4428493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lotnikova\Documents\Фото\29.01.2018 (оцифровка)\IMG_46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986" y="3479311"/>
            <a:ext cx="4536504" cy="30243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0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/>
              <a:t>Сайт архивной службы Калужской </a:t>
            </a:r>
            <a:r>
              <a:rPr lang="ru-RU" sz="2400" dirty="0" smtClean="0"/>
              <a:t>области.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Выставки</a:t>
            </a: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40768"/>
            <a:ext cx="7931224" cy="4968552"/>
          </a:xfrm>
        </p:spPr>
      </p:pic>
    </p:spTree>
    <p:extLst>
      <p:ext uri="{BB962C8B-B14F-4D97-AF65-F5344CB8AC3E}">
        <p14:creationId xmlns:p14="http://schemas.microsoft.com/office/powerpoint/2010/main" val="55646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/>
              <a:t>Сайт архивной службы Калужской области</a:t>
            </a:r>
            <a:br>
              <a:rPr lang="ru-RU" sz="2400" dirty="0"/>
            </a:br>
            <a:r>
              <a:rPr lang="ru-RU" sz="2400" dirty="0" smtClean="0"/>
              <a:t>Выставки документов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12776"/>
            <a:ext cx="7467600" cy="5112568"/>
          </a:xfrm>
        </p:spPr>
      </p:pic>
    </p:spTree>
    <p:extLst>
      <p:ext uri="{BB962C8B-B14F-4D97-AF65-F5344CB8AC3E}">
        <p14:creationId xmlns:p14="http://schemas.microsoft.com/office/powerpoint/2010/main" val="415788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Сайт архивной службы Калужской области</a:t>
            </a:r>
            <a:br>
              <a:rPr lang="ru-RU" sz="2400" dirty="0"/>
            </a:br>
            <a:r>
              <a:rPr lang="ru-RU" sz="2400" dirty="0" smtClean="0"/>
              <a:t>выставки документов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7467600" cy="4824536"/>
          </a:xfrm>
        </p:spPr>
      </p:pic>
    </p:spTree>
    <p:extLst>
      <p:ext uri="{BB962C8B-B14F-4D97-AF65-F5344CB8AC3E}">
        <p14:creationId xmlns:p14="http://schemas.microsoft.com/office/powerpoint/2010/main" val="41515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Сайт архивной службы Калужской области</a:t>
            </a:r>
            <a:br>
              <a:rPr lang="ru-RU" sz="2400" dirty="0"/>
            </a:br>
            <a:r>
              <a:rPr lang="ru-RU" sz="2400" dirty="0" smtClean="0"/>
              <a:t>фонды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8147248" cy="5112568"/>
          </a:xfrm>
        </p:spPr>
      </p:pic>
    </p:spTree>
    <p:extLst>
      <p:ext uri="{BB962C8B-B14F-4D97-AF65-F5344CB8AC3E}">
        <p14:creationId xmlns:p14="http://schemas.microsoft.com/office/powerpoint/2010/main" val="3036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dirty="0"/>
              <a:t>Сайт архивной службы Калужской области</a:t>
            </a:r>
            <a:br>
              <a:rPr lang="ru-RU" sz="2700" dirty="0"/>
            </a:br>
            <a:r>
              <a:rPr lang="ru-RU" dirty="0" smtClean="0"/>
              <a:t>Описи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12776"/>
            <a:ext cx="7715200" cy="4896544"/>
          </a:xfrm>
        </p:spPr>
      </p:pic>
    </p:spTree>
    <p:extLst>
      <p:ext uri="{BB962C8B-B14F-4D97-AF65-F5344CB8AC3E}">
        <p14:creationId xmlns:p14="http://schemas.microsoft.com/office/powerpoint/2010/main" val="206848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Сайт архивной службы Калужской области</a:t>
            </a:r>
            <a:br>
              <a:rPr lang="ru-RU" sz="2400" dirty="0"/>
            </a:br>
            <a:r>
              <a:rPr lang="ru-RU" sz="2400" dirty="0" smtClean="0"/>
              <a:t>Описи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40768"/>
            <a:ext cx="7787208" cy="5112568"/>
          </a:xfrm>
        </p:spPr>
      </p:pic>
    </p:spTree>
    <p:extLst>
      <p:ext uri="{BB962C8B-B14F-4D97-AF65-F5344CB8AC3E}">
        <p14:creationId xmlns:p14="http://schemas.microsoft.com/office/powerpoint/2010/main" val="145985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88640"/>
            <a:ext cx="7467600" cy="1512168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2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архивного справочника</a:t>
            </a:r>
          </a:p>
          <a:p>
            <a:pPr algn="ctr"/>
            <a:r>
              <a:rPr lang="ru-RU" sz="22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«Государственный архив документов новейшей истории Калужской области. Путеводитель»</a:t>
            </a:r>
          </a:p>
          <a:p>
            <a:pPr algn="ctr"/>
            <a:r>
              <a:rPr lang="ru-RU" sz="22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марта 2019 г.</a:t>
            </a:r>
            <a:endParaRPr lang="ru-RU" sz="2200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46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plotnikova\Documents\Фото\2019\13.03.2019 (презентация Путеводителя ГАДНИКО)\IMG_51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04798"/>
            <a:ext cx="3672408" cy="2448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rchive.admoblkaluga.ru/getImage?objectId=7893268&amp;attributeId=2138486&amp;serial=7893280&amp;ext=jpg&amp;size=4&amp;archId=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80" y="2347647"/>
            <a:ext cx="4545780" cy="34108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lotnikova\Documents\Фото\2019\13.03.2019 (презентация Путеводителя ГАДНИКО)\IMG_51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33056"/>
            <a:ext cx="3672408" cy="2448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14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6542" y="692696"/>
            <a:ext cx="3600400" cy="216024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2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документов и материалов к 25-летию Законодательного Собрания Калужской области</a:t>
            </a:r>
          </a:p>
          <a:p>
            <a:pPr algn="ctr"/>
            <a:r>
              <a:rPr lang="ru-RU" sz="22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 марта 2019 г.</a:t>
            </a:r>
            <a:endParaRPr lang="ru-RU" sz="2200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46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plotnikova\Documents\Фото\2019\21.03.2019 (25 лет Заксобранию)\IMG_53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71754"/>
            <a:ext cx="4320480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lotnikova\Documents\Фото\2019\21.03.2019 (25 лет Заксобранию)\IMG_53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449" y="3356992"/>
            <a:ext cx="4004279" cy="2669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plotnikova\Documents\Фото\2019\21.03.2019 (25 лет Заксобранию)\IMG_53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837" y="620688"/>
            <a:ext cx="3935052" cy="2623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72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95536" y="404664"/>
            <a:ext cx="8425938" cy="122413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«Калужская область в лицах»,</a:t>
            </a:r>
          </a:p>
          <a:p>
            <a:pPr algn="ctr"/>
            <a:r>
              <a:rPr lang="ru-RU" sz="24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посвященная 75-летию области</a:t>
            </a:r>
          </a:p>
          <a:p>
            <a:pPr algn="ctr"/>
            <a:r>
              <a:rPr lang="ru-RU" sz="2400" b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июля 2019 г.</a:t>
            </a:r>
            <a:endParaRPr lang="ru-RU" sz="2400" b="1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46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plotnikova\Documents\Фото\2019\02.07.2019 (открытие выставки Калужская область в лицах к 75-летию области)\IMG_58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63929"/>
            <a:ext cx="3600400" cy="24002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47956"/>
            <a:ext cx="2736304" cy="41044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 descr="https://archive.admoblkaluga.ru/getImage?objectId=7975546&amp;attributeId=2138486&amp;serial=7975559&amp;ext=jpg&amp;size=4&amp;archId=-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277975"/>
            <a:ext cx="3600400" cy="24084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3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lotnikova\Documents\Фото\2019\08.11.2019 (5 чтения Малинина)\IMG_60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76" y="3214294"/>
            <a:ext cx="3600400" cy="34491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lotnikova\Documents\Фото\2019\08.11.2019 (5 чтения Малинина)\IMG_60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162" y="299637"/>
            <a:ext cx="4246672" cy="2831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lotnikova\Documents\Фото\2019\08.11.2019 (5 чтения Малинина)\IMG_61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0553"/>
            <a:ext cx="3744416" cy="27748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76" y="3284984"/>
            <a:ext cx="4961645" cy="33077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637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844824"/>
            <a:ext cx="7152862" cy="1440159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44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46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</a:t>
            </a:r>
            <a:endParaRPr lang="ru-RU" sz="44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46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26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Другая 2">
      <a:dk1>
        <a:sysClr val="windowText" lastClr="000000"/>
      </a:dk1>
      <a:lt1>
        <a:sysClr val="window" lastClr="FFFFFF"/>
      </a:lt1>
      <a:dk2>
        <a:srgbClr val="3E3D2D"/>
      </a:dk2>
      <a:lt2>
        <a:srgbClr val="DFF7AE"/>
      </a:lt2>
      <a:accent1>
        <a:srgbClr val="00B0F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4330</TotalTime>
  <Words>1059</Words>
  <Application>Microsoft Office PowerPoint</Application>
  <PresentationFormat>Экран (4:3)</PresentationFormat>
  <Paragraphs>162</Paragraphs>
  <Slides>47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Эркер</vt:lpstr>
      <vt:lpstr>Основы поиска ретроспективной информации с применением современных технологий и оформление результатов исследований</vt:lpstr>
      <vt:lpstr>Презентация PowerPoint</vt:lpstr>
      <vt:lpstr>Презентация PowerPoint</vt:lpstr>
      <vt:lpstr>Структура работы</vt:lpstr>
      <vt:lpstr>Структура работы. Пример</vt:lpstr>
      <vt:lpstr>Структура работы</vt:lpstr>
      <vt:lpstr>Пример</vt:lpstr>
      <vt:lpstr>Структура работы</vt:lpstr>
      <vt:lpstr>Структура работы. Сноски</vt:lpstr>
      <vt:lpstr>Структура работы.  Оформление сносок (подстрочные или концевые)</vt:lpstr>
      <vt:lpstr>Структура работы.  Оформление сносок (подстрочные или концевые)</vt:lpstr>
      <vt:lpstr>Структура работы.  список источников и литературы</vt:lpstr>
      <vt:lpstr>Структура работы.  список источников и литературы</vt:lpstr>
      <vt:lpstr>Приложение</vt:lpstr>
      <vt:lpstr> Федеральное архивное агентство http://www.rusarchives.ru/ </vt:lpstr>
      <vt:lpstr>Архивные online проекты</vt:lpstr>
      <vt:lpstr>Архивные online проекты</vt:lpstr>
      <vt:lpstr>Архивные online проекты</vt:lpstr>
      <vt:lpstr>Архивные online проекты</vt:lpstr>
      <vt:lpstr>Архивные online проекты</vt:lpstr>
      <vt:lpstr>Архивные online проекты</vt:lpstr>
      <vt:lpstr>Архивные online проекты</vt:lpstr>
      <vt:lpstr>Архивные online проекты</vt:lpstr>
      <vt:lpstr>Архивные online проекты</vt:lpstr>
      <vt:lpstr>Федеральные архивы</vt:lpstr>
      <vt:lpstr>Архивы субъектов</vt:lpstr>
      <vt:lpstr>Архивы Калужской области</vt:lpstr>
      <vt:lpstr>Объем документов (ед. хр.), хранимых архивными  учреждениями Калужской области на 01.01.2020</vt:lpstr>
      <vt:lpstr>Структура архивной службы  Калужской области</vt:lpstr>
      <vt:lpstr>Архивы муниципальных образований</vt:lpstr>
      <vt:lpstr>Алгоритм поиска информации по генеалогии</vt:lpstr>
      <vt:lpstr>Схема работы в архиве </vt:lpstr>
      <vt:lpstr> Сайт архивной службы Калужской области http://archive.admoblkaluga.ru/ </vt:lpstr>
      <vt:lpstr> Сайт архивной службы Калужской области http://archive.admoblkaluga.ru/</vt:lpstr>
      <vt:lpstr>Сайт архивной службы Калужской области http://archive.admoblkaluga.ru/</vt:lpstr>
      <vt:lpstr>Презентация PowerPoint</vt:lpstr>
      <vt:lpstr>Сайт архивной службы Калужской области. Выставки</vt:lpstr>
      <vt:lpstr>Сайт архивной службы Калужской области Выставки документов</vt:lpstr>
      <vt:lpstr>Сайт архивной службы Калужской области выставки документов</vt:lpstr>
      <vt:lpstr>Сайт архивной службы Калужской области фонды</vt:lpstr>
      <vt:lpstr>Сайт архивной службы Калужской области Описи</vt:lpstr>
      <vt:lpstr>Сайт архивной службы Калужской области Описи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Плотникова Наталья Ивановна</dc:creator>
  <cp:lastModifiedBy>Добычина</cp:lastModifiedBy>
  <cp:revision>305</cp:revision>
  <cp:lastPrinted>2020-08-25T06:14:52Z</cp:lastPrinted>
  <dcterms:created xsi:type="dcterms:W3CDTF">2017-01-30T06:31:06Z</dcterms:created>
  <dcterms:modified xsi:type="dcterms:W3CDTF">2020-08-25T06:19:26Z</dcterms:modified>
</cp:coreProperties>
</file>